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268" r:id="rId6"/>
    <p:sldId id="273" r:id="rId7"/>
    <p:sldId id="288" r:id="rId8"/>
    <p:sldId id="269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20T00:13:42.38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EAB932-A1A6-4A03-B338-53E8C7FEFCD4}" type="datetime1">
              <a:rPr lang="pl-PL" smtClean="0"/>
              <a:t>19.06.2024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B1870-390F-4133-AA44-0216D05710AB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A70444-AC2C-4128-A6A5-01FFF80FBED6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grpSp>
        <p:nvGrpSpPr>
          <p:cNvPr id="7" name="Grupa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Dowolny kształt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Dowolny kształt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FFE2A0-6E2D-4FA1-93B1-9E3CF11F7C9C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94EAE8-A8BB-4312-BE6A-6C9FC4558245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CE0383-E545-477E-895A-3BD60095888A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5D9716-7AE3-4B96-9591-4B6FBCE9FD13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7" name="Dowolny kształt 6" title="Znacznik przycięcia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6BD5DDA-6A8F-4087-AAB7-10B2C7B8994E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DF8C07-3AB7-4EE2-B48F-FAFF67C6F89A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9BEEA8-3C95-409D-A555-F649E1DA440A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3961D5-F4C8-4CDA-BBDE-4BBDE9B43CE2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 title="Kształt tła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2770CD-5BE6-4AB6-AB0F-6927BF0B2C8F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Separat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 title="Kształt tła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1DA4B4-DC32-4659-9664-3D47F6C89A21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Separat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B422AE4-DE56-4ABF-BAB7-6B82417C807D}" type="datetime1">
              <a:rPr lang="pl-PL" smtClean="0"/>
              <a:pPr/>
              <a:t>19.06.2024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Pasek boczny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rostokąt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23" name="Obraz 22" descr="ekstremalne zbliżenie grafiki przedstawiającej wykres liniowy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Dowolny kształt: Kształ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266751"/>
            <a:ext cx="5268177" cy="1208144"/>
          </a:xfrm>
        </p:spPr>
        <p:txBody>
          <a:bodyPr rtlCol="0">
            <a:normAutofit/>
          </a:bodyPr>
          <a:lstStyle/>
          <a:p>
            <a:pPr algn="l"/>
            <a:r>
              <a:rPr lang="pl-PL" sz="2400" dirty="0">
                <a:solidFill>
                  <a:srgbClr val="FFFFFF"/>
                </a:solidFill>
              </a:rPr>
              <a:t>Przewidywanie cukrzycy na podstawie wskaźników zdrowotnych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08" y="5489913"/>
            <a:ext cx="5268177" cy="531866"/>
          </a:xfrm>
        </p:spPr>
        <p:txBody>
          <a:bodyPr rtlCol="0">
            <a:normAutofit fontScale="85000" lnSpcReduction="20000"/>
          </a:bodyPr>
          <a:lstStyle/>
          <a:p>
            <a:pPr algn="r"/>
            <a:r>
              <a:rPr lang="pl-PL" sz="1800" dirty="0">
                <a:solidFill>
                  <a:srgbClr val="EBEBEB"/>
                </a:solidFill>
              </a:rPr>
              <a:t>Wołosewicz Michał</a:t>
            </a:r>
          </a:p>
          <a:p>
            <a:pPr algn="r"/>
            <a:r>
              <a:rPr lang="pl-PL" sz="1800" dirty="0">
                <a:solidFill>
                  <a:srgbClr val="EBEBEB"/>
                </a:solidFill>
              </a:rPr>
              <a:t>Wójtowicz Patryk</a:t>
            </a:r>
          </a:p>
          <a:p>
            <a:pPr algn="l" rtl="0">
              <a:spcAft>
                <a:spcPts val="600"/>
              </a:spcAft>
            </a:pPr>
            <a:endParaRPr lang="pl-PL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0EB33-8DEF-488A-9BE8-981181E5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AEF80DA-BDDE-41A7-ADC5-A4E6C6B2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12334"/>
            <a:ext cx="2257539" cy="541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99BDEA3-B75C-41BC-BF1E-385B6DB2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47" y="1530349"/>
            <a:ext cx="5988086" cy="28553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9C0467D-8766-46AB-8408-1002E58E2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65" y="4686301"/>
            <a:ext cx="3250860" cy="137583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E97B338-8C25-435B-83E7-7CC86167D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236" y="4733932"/>
            <a:ext cx="2926960" cy="13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4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16908C-C592-437F-B307-5F7F6F3E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Bayes- krzywe ROC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F65BDCB-ED4C-4B63-8EE5-17FE7D902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23066"/>
            <a:ext cx="3142053" cy="310455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41480D9-BE73-4A13-9204-AB69E2A7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89" y="2470465"/>
            <a:ext cx="3142053" cy="315715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DB10E58-B0FE-46B0-A6CC-21F77028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46" y="2470465"/>
            <a:ext cx="3195945" cy="31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4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4E4024-EE81-4409-91B4-3DCFADBE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B3AFC135-1565-4587-B900-D46696BB5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751993"/>
            <a:ext cx="6860057" cy="4420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5F2E030-301F-4EF7-BB82-80F7CD41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32" y="3429000"/>
            <a:ext cx="3554295" cy="2333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60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87377B-B305-4CB9-91FB-659DDBC3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BF502602-AC12-4FA7-B3E5-A5CF849D0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99805"/>
            <a:ext cx="2768600" cy="528017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7503661-9CAB-41E2-BC95-FEA5E43D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54" y="1428750"/>
            <a:ext cx="5677692" cy="272453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E5D4B5C-630B-4EB9-B4FB-05BFC839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4" y="4884645"/>
            <a:ext cx="3242732" cy="128755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5484988-EF95-4883-A7BE-080BDA9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528" y="4896231"/>
            <a:ext cx="2839319" cy="1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73D827-AB09-4EE7-A631-0156310D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7F10D795-B474-4025-861C-0F8209DF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3194092" cy="330200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85CEC4A-28F3-4750-A66B-1677038D5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55" y="2171700"/>
            <a:ext cx="3273036" cy="330200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9390FA5-AA58-4591-911E-BFACDF8E0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415" y="2171700"/>
            <a:ext cx="3258931" cy="3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0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17A59B-AA97-483C-AFAE-68DA1C4A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1200"/>
          </a:xfrm>
        </p:spPr>
        <p:txBody>
          <a:bodyPr/>
          <a:lstStyle/>
          <a:p>
            <a:pPr algn="ctr"/>
            <a:r>
              <a:rPr lang="pl-PL" dirty="0"/>
              <a:t>Model PC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B030A64-A83E-42FF-8AF7-336132AFA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291" y="1778000"/>
            <a:ext cx="7120898" cy="425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E9772D8-BBC8-46B3-B7A8-21C0D31C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84" y="3903133"/>
            <a:ext cx="351462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62CCFA5-DD4A-47F0-B5AC-65C2C2B0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684" y="940166"/>
            <a:ext cx="3776611" cy="267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63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E7E912-D927-4C89-954B-A7EEDE81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PC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7D50D2-B4CE-4861-B09A-75295458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24" y="1610282"/>
            <a:ext cx="3600953" cy="160042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19AE508-521D-435F-AD81-65DF15A0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99" y="3560344"/>
            <a:ext cx="3477401" cy="1602791"/>
          </a:xfrm>
          <a:prstGeom prst="rect">
            <a:avLst/>
          </a:prstGeom>
        </p:spPr>
      </p:pic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88134C14-FFDF-4373-B92F-9D614A97D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3642" y="668311"/>
            <a:ext cx="3401505" cy="544612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185382E-41B2-4743-A1A3-58BC7F9DE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876" y="668311"/>
            <a:ext cx="3871559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64D88B-D40D-440B-BBD0-61AD088A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PC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0DA1859-7095-4380-AA78-F4441B110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933" y="2032903"/>
            <a:ext cx="3352001" cy="33448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9BD5281-3833-416D-849C-F1DE334E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73" y="2019626"/>
            <a:ext cx="3343857" cy="335811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D7DECAB-3AD6-4689-A344-B2EF0A97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69" y="2033885"/>
            <a:ext cx="3343857" cy="33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E1B6E5-48D2-47E2-A3A4-D2FB40A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Bayesian</a:t>
            </a:r>
            <a:r>
              <a:rPr lang="pl-PL" dirty="0"/>
              <a:t> </a:t>
            </a:r>
            <a:r>
              <a:rPr lang="pl-PL" dirty="0" err="1"/>
              <a:t>Search</a:t>
            </a:r>
            <a:endParaRPr lang="pl-PL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7C53CD4A-9233-4CD9-8EEC-813EA77E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799025"/>
            <a:ext cx="5914575" cy="4764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0794FD3-3174-4D07-869B-1F9902FB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68" y="3420306"/>
            <a:ext cx="3501574" cy="284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67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C22DE-482E-4F32-8D65-EBD9A532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Bayesian</a:t>
            </a:r>
            <a:r>
              <a:rPr lang="pl-PL" dirty="0"/>
              <a:t> </a:t>
            </a:r>
            <a:r>
              <a:rPr lang="pl-PL" dirty="0" err="1"/>
              <a:t>Search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630A3DD-D0CB-4D3A-B569-BDFE59BB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367" y="1973898"/>
            <a:ext cx="4605031" cy="359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116E468-3937-4852-948E-37C8F21D9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1" y="1973898"/>
            <a:ext cx="5131155" cy="271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669F240-3D6B-49DF-ABF1-100A9856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384" y="5049672"/>
            <a:ext cx="3160620" cy="126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7839405-CB52-4F20-B739-FC41F06A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512" y="5049672"/>
            <a:ext cx="2870200" cy="131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27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4FA05E-2022-4EC5-A9C8-ECA1E1A9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Opis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A1E1EB-5464-4CDB-8463-A5A754B5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	Zbiór danych pochodzi z rocznej ankiety </a:t>
            </a:r>
            <a:r>
              <a:rPr lang="pl-PL" b="1" dirty="0"/>
              <a:t>BRFSS</a:t>
            </a:r>
            <a:r>
              <a:rPr lang="pl-PL" dirty="0"/>
              <a:t> prowadzonej przez CDCP (</a:t>
            </a:r>
            <a:r>
              <a:rPr lang="pl-PL" dirty="0" err="1"/>
              <a:t>Centers</a:t>
            </a:r>
            <a:r>
              <a:rPr lang="pl-PL" dirty="0"/>
              <a:t> for </a:t>
            </a:r>
            <a:r>
              <a:rPr lang="pl-PL" dirty="0" err="1"/>
              <a:t>Disease</a:t>
            </a:r>
            <a:r>
              <a:rPr lang="pl-PL" dirty="0"/>
              <a:t> Control and </a:t>
            </a:r>
            <a:r>
              <a:rPr lang="pl-PL" dirty="0" err="1"/>
              <a:t>Prevention</a:t>
            </a:r>
            <a:r>
              <a:rPr lang="pl-PL" dirty="0"/>
              <a:t>) w 2015 roku. Ankieta zbiera odpowiedzi od </a:t>
            </a:r>
            <a:r>
              <a:rPr lang="pl-PL" b="1" dirty="0"/>
              <a:t>ponad 400,000 Amerykanów </a:t>
            </a:r>
            <a:r>
              <a:rPr lang="pl-PL" dirty="0"/>
              <a:t>(w projekcie wykorzystano pierwszych </a:t>
            </a:r>
            <a:r>
              <a:rPr lang="pl-PL" b="1" dirty="0"/>
              <a:t>10,119</a:t>
            </a:r>
            <a:r>
              <a:rPr lang="pl-PL" dirty="0"/>
              <a:t> ankietowanych) i dotyczy ona </a:t>
            </a:r>
            <a:r>
              <a:rPr lang="pl-PL" dirty="0" err="1"/>
              <a:t>zachowań</a:t>
            </a:r>
            <a:r>
              <a:rPr lang="pl-PL" dirty="0"/>
              <a:t> ryzykownych dla zdrowia, przewlekłych chorób, korzystania z usług profilaktyki zdrowotnej oraz parametrów ankietowanej jednostki. Analiza ma na celu wykrycie przyczyn występowania </a:t>
            </a:r>
            <a:r>
              <a:rPr lang="pl-PL" b="1" dirty="0"/>
              <a:t>cukrzycy</a:t>
            </a:r>
            <a:r>
              <a:rPr lang="pl-PL" dirty="0"/>
              <a:t> i jakie wskaźniki są za nią odpowiedzialne.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4EFD784-73DE-4930-BB85-6D132940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92" y="4093955"/>
            <a:ext cx="3420441" cy="25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89A926-6B46-4883-A4BA-44C7F54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Bayesian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- krzywe ROC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D3E728C-4793-41CF-90F9-A53C6AC5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214" y="2294467"/>
            <a:ext cx="3605972" cy="35814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ED054A9-74F8-4DC6-A81C-F0665360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2" y="2294467"/>
            <a:ext cx="3581400" cy="35814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0F816B3-F2D1-4B60-94A8-643AF2A80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18" y="2294467"/>
            <a:ext cx="35015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0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1FB1BD-1F9A-4EDA-939A-1DD09B36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86050"/>
            <a:ext cx="9601200" cy="1485900"/>
          </a:xfrm>
        </p:spPr>
        <p:txBody>
          <a:bodyPr/>
          <a:lstStyle/>
          <a:p>
            <a:pPr algn="ctr"/>
            <a:r>
              <a:rPr lang="pl-PL" dirty="0"/>
              <a:t>Dziękujemy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5CD8DC-9D07-4A9B-8F44-67BCD2FD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17195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							Michał Wołosewicz 109958</a:t>
            </a:r>
          </a:p>
          <a:p>
            <a:pPr marL="0" indent="0">
              <a:buNone/>
            </a:pPr>
            <a:r>
              <a:rPr lang="pl-PL" dirty="0"/>
              <a:t>							Patryk Wójtowicz 109960</a:t>
            </a:r>
          </a:p>
        </p:txBody>
      </p:sp>
    </p:spTree>
    <p:extLst>
      <p:ext uri="{BB962C8B-B14F-4D97-AF65-F5344CB8AC3E}">
        <p14:creationId xmlns:p14="http://schemas.microsoft.com/office/powerpoint/2010/main" val="79060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F5563D-C0CE-4795-963A-242DAAE7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Wskaźniki zdrowotne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C4160D-3E92-4782-A7A0-A8D841CC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>
            <a:normAutofit fontScale="85000" lnSpcReduction="20000"/>
          </a:bodyPr>
          <a:lstStyle/>
          <a:p>
            <a:pPr fontAlgn="t"/>
            <a:r>
              <a:rPr lang="pl-PL" b="1" dirty="0"/>
              <a:t>Diabetes_012</a:t>
            </a:r>
            <a:endParaRPr lang="pl-PL" dirty="0"/>
          </a:p>
          <a:p>
            <a:pPr fontAlgn="t"/>
            <a:r>
              <a:rPr lang="pl-PL" b="1" dirty="0" err="1"/>
              <a:t>HighBP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HighChol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CholCheck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/>
              <a:t>BMI </a:t>
            </a:r>
            <a:endParaRPr lang="pl-PL" dirty="0"/>
          </a:p>
          <a:p>
            <a:pPr fontAlgn="t"/>
            <a:r>
              <a:rPr lang="pl-PL" b="1" dirty="0" err="1"/>
              <a:t>Smoker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Stroke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HeartDiseaseorAttack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PhysActivity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Fruits</a:t>
            </a:r>
            <a:r>
              <a:rPr lang="pl-PL" b="1" dirty="0"/>
              <a:t> 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BA2A074-1FF5-45C2-B4AA-48076E567A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fontAlgn="t"/>
            <a:r>
              <a:rPr lang="pl-PL" b="1" dirty="0" err="1"/>
              <a:t>Veggies</a:t>
            </a:r>
            <a:endParaRPr lang="pl-PL" dirty="0"/>
          </a:p>
          <a:p>
            <a:pPr fontAlgn="t"/>
            <a:r>
              <a:rPr lang="pl-PL" b="1" dirty="0" err="1"/>
              <a:t>HeavyAlcoholConsmup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AnyHealthcare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NoDocbcCost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GenHlth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MentHlth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DiffWalk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/>
              <a:t>Age </a:t>
            </a:r>
            <a:endParaRPr lang="pl-PL" dirty="0"/>
          </a:p>
          <a:p>
            <a:pPr fontAlgn="t"/>
            <a:r>
              <a:rPr lang="pl-PL" b="1" dirty="0" err="1"/>
              <a:t>Education</a:t>
            </a:r>
            <a:r>
              <a:rPr lang="pl-PL" b="1" dirty="0"/>
              <a:t> </a:t>
            </a:r>
            <a:endParaRPr lang="pl-PL" dirty="0"/>
          </a:p>
          <a:p>
            <a:pPr fontAlgn="t"/>
            <a:r>
              <a:rPr lang="pl-PL" b="1" dirty="0" err="1"/>
              <a:t>Income</a:t>
            </a:r>
            <a:r>
              <a:rPr lang="pl-PL" b="1" dirty="0"/>
              <a:t> 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185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37EBF-FBAC-465E-A022-9E224C3C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Wybrane histogramy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5696CB9B-60E9-4FE5-A4EC-FF3F854E0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62670"/>
            <a:ext cx="5897708" cy="31792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91945A9-FD08-4AC6-BD89-EA38DEE0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1752601"/>
            <a:ext cx="3174999" cy="23472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6AF4AD1-5CDB-469F-864A-B19402B0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0" y="4368799"/>
            <a:ext cx="3174999" cy="23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E2BF3D-DABF-4BC9-A897-B1B951B2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Deskretyzacja</a:t>
            </a:r>
            <a:endParaRPr lang="pl-PL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2868B2CF-6C45-4ADE-9CFA-406E57C7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266" y="1586665"/>
            <a:ext cx="3539067" cy="2451732"/>
          </a:xfrm>
          <a:prstGeom prst="rect">
            <a:avLst/>
          </a:prstGeom>
        </p:spPr>
      </p:pic>
      <p:pic>
        <p:nvPicPr>
          <p:cNvPr id="1026" name="Picture 2" descr="https://cdn.discordapp.com/attachments/953412432657776650/1252323188650545232/image.png?ex=66746f5b&amp;is=66731ddb&amp;hm=eeb4a96b74d1000c67a862b22c29841ab739df01683aac853a7a76ab81665e1d&amp;=">
            <a:extLst>
              <a:ext uri="{FF2B5EF4-FFF2-40B4-BE49-F238E27FC236}">
                <a16:creationId xmlns:a16="http://schemas.microsoft.com/office/drawing/2014/main" id="{42A94763-A523-405E-96F4-DF3E3DC2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69" y="1586665"/>
            <a:ext cx="3539067" cy="244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953412432657776650/1252323302807048356/image.png?ex=66746f76&amp;is=66731df6&amp;hm=2fb51801df4d0f9660989352d7f9ec07279e6486d3fe818bb83f7aa0c960ab9a&amp;=">
            <a:extLst>
              <a:ext uri="{FF2B5EF4-FFF2-40B4-BE49-F238E27FC236}">
                <a16:creationId xmlns:a16="http://schemas.microsoft.com/office/drawing/2014/main" id="{404DAA9A-8771-4DB9-8810-EEC45DE14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81" y="4144835"/>
            <a:ext cx="3539067" cy="24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6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D9B206-4AC0-4645-B73B-76F99204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Naiwny </a:t>
            </a:r>
            <a:r>
              <a:rPr lang="pl-PL" dirty="0" err="1"/>
              <a:t>Bayesian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D49237D-2CAF-4E18-9B3F-D54D1BFA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926" y="1456265"/>
            <a:ext cx="6874148" cy="5195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A1C1445-A5A4-4D9C-A146-8BE5CA33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24" y="4342672"/>
            <a:ext cx="2831476" cy="2309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270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8159D-1AE5-40DB-87D2-9F127CA2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Naiwny </a:t>
            </a:r>
            <a:r>
              <a:rPr lang="pl-PL" dirty="0" err="1"/>
              <a:t>Bayesian</a:t>
            </a:r>
            <a:r>
              <a:rPr lang="pl-PL" dirty="0"/>
              <a:t> 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038CA90-F7EF-42D8-ABDB-7C018B940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533" y="2171700"/>
            <a:ext cx="3553347" cy="35814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E68869F-B0D0-4D1A-AD2B-C32819A9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87" y="2171699"/>
            <a:ext cx="4944533" cy="234474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21D9C96-E57C-4070-A4A4-2A6D1C07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662" y="4686301"/>
            <a:ext cx="2812998" cy="124794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1ECF80F-A18C-4A49-BD4E-7F9C626A4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480" y="4686301"/>
            <a:ext cx="2648320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4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056EDB-B367-4686-B299-910E130C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Naiwny </a:t>
            </a:r>
            <a:r>
              <a:rPr lang="pl-PL" dirty="0" err="1"/>
              <a:t>Bayesian</a:t>
            </a:r>
            <a:r>
              <a:rPr lang="pl-PL" dirty="0"/>
              <a:t>- Krzywe ROC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2F4A32A-1B11-433B-AD31-28A2902F2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33" y="2171700"/>
            <a:ext cx="3373775" cy="311270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73ED49E-A4F8-45DB-8F44-856B9C35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06" y="2171700"/>
            <a:ext cx="3407879" cy="311270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1F395F2-0242-49AE-AE1E-CE98641C4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183" y="2171700"/>
            <a:ext cx="3153309" cy="31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D770CC-664B-4C25-977F-BB6B4FC6B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067"/>
          </a:xfrm>
        </p:spPr>
        <p:txBody>
          <a:bodyPr/>
          <a:lstStyle/>
          <a:p>
            <a:pPr algn="ctr"/>
            <a:r>
              <a:rPr lang="pl-PL" dirty="0" err="1"/>
              <a:t>Augmented</a:t>
            </a:r>
            <a:r>
              <a:rPr lang="pl-PL" dirty="0"/>
              <a:t> </a:t>
            </a:r>
            <a:r>
              <a:rPr lang="pl-PL" dirty="0" err="1"/>
              <a:t>Naive</a:t>
            </a:r>
            <a:r>
              <a:rPr lang="pl-PL" dirty="0"/>
              <a:t> Bayes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465EF0C-8613-4C4E-9B3F-2A948472B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25599"/>
            <a:ext cx="6611441" cy="4715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19A2F87-C456-4E95-AF6B-A1D5EEEC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9" y="3581092"/>
            <a:ext cx="3669692" cy="2511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064334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216_TF34357615.potx" id="{60C9DDAB-F81A-442E-9941-1ACA67C11BD5}" vid="{1548D0C0-3204-47DB-9E61-EA862236B0DC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Przycięcie</Template>
  <TotalTime>0</TotalTime>
  <Words>181</Words>
  <Application>Microsoft Office PowerPoint</Application>
  <PresentationFormat>Panoramiczny</PresentationFormat>
  <Paragraphs>47</Paragraphs>
  <Slides>21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5" baseType="lpstr">
      <vt:lpstr>Arial</vt:lpstr>
      <vt:lpstr>Calibri</vt:lpstr>
      <vt:lpstr>Franklin Gothic Book</vt:lpstr>
      <vt:lpstr>Przycinanie</vt:lpstr>
      <vt:lpstr>Przewidywanie cukrzycy na podstawie wskaźników zdrowotnych</vt:lpstr>
      <vt:lpstr>Opis danych</vt:lpstr>
      <vt:lpstr>Wskaźniki zdrowotne</vt:lpstr>
      <vt:lpstr>Wybrane histogramy</vt:lpstr>
      <vt:lpstr>Deskretyzacja</vt:lpstr>
      <vt:lpstr>Naiwny Bayesian</vt:lpstr>
      <vt:lpstr>Naiwny Bayesian </vt:lpstr>
      <vt:lpstr>Naiwny Bayesian- Krzywe ROC</vt:lpstr>
      <vt:lpstr>Augmented Naive Bayes</vt:lpstr>
      <vt:lpstr>Augmented Naive Bayes</vt:lpstr>
      <vt:lpstr>Augmented Naive Bayes- krzywe ROC</vt:lpstr>
      <vt:lpstr>Tree Augmented Naive Bayes</vt:lpstr>
      <vt:lpstr>Tree Augmented Naive Bayes</vt:lpstr>
      <vt:lpstr>Tree Augmented Naive Bayes</vt:lpstr>
      <vt:lpstr>Model PC</vt:lpstr>
      <vt:lpstr>PC</vt:lpstr>
      <vt:lpstr>PC</vt:lpstr>
      <vt:lpstr>Bayesian Search</vt:lpstr>
      <vt:lpstr>Bayesian Search</vt:lpstr>
      <vt:lpstr>Bayesian Search- krzywe ROC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2024-06-19T20:02:40Z</dcterms:created>
  <dcterms:modified xsi:type="dcterms:W3CDTF">2024-06-19T22:29:15Z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